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94"/>
  </p:notesMasterIdLst>
  <p:handoutMasterIdLst>
    <p:handoutMasterId r:id="rId95"/>
  </p:handoutMasterIdLst>
  <p:sldIdLst>
    <p:sldId id="256" r:id="rId2"/>
    <p:sldId id="313" r:id="rId3"/>
    <p:sldId id="525" r:id="rId4"/>
    <p:sldId id="526" r:id="rId5"/>
    <p:sldId id="360" r:id="rId6"/>
    <p:sldId id="361" r:id="rId7"/>
    <p:sldId id="367" r:id="rId8"/>
    <p:sldId id="368" r:id="rId9"/>
    <p:sldId id="515" r:id="rId10"/>
    <p:sldId id="521" r:id="rId11"/>
    <p:sldId id="510" r:id="rId12"/>
    <p:sldId id="513" r:id="rId13"/>
    <p:sldId id="381" r:id="rId14"/>
    <p:sldId id="382" r:id="rId15"/>
    <p:sldId id="402" r:id="rId16"/>
    <p:sldId id="523" r:id="rId17"/>
    <p:sldId id="374" r:id="rId18"/>
    <p:sldId id="387" r:id="rId19"/>
    <p:sldId id="512" r:id="rId20"/>
    <p:sldId id="377" r:id="rId21"/>
    <p:sldId id="514" r:id="rId22"/>
    <p:sldId id="379" r:id="rId23"/>
    <p:sldId id="384" r:id="rId24"/>
    <p:sldId id="516" r:id="rId25"/>
    <p:sldId id="524" r:id="rId26"/>
    <p:sldId id="385" r:id="rId27"/>
    <p:sldId id="520" r:id="rId28"/>
    <p:sldId id="386" r:id="rId29"/>
    <p:sldId id="517" r:id="rId30"/>
    <p:sldId id="407" r:id="rId31"/>
    <p:sldId id="388" r:id="rId32"/>
    <p:sldId id="389" r:id="rId33"/>
    <p:sldId id="418" r:id="rId34"/>
    <p:sldId id="411" r:id="rId35"/>
    <p:sldId id="412" r:id="rId36"/>
    <p:sldId id="518" r:id="rId37"/>
    <p:sldId id="413" r:id="rId38"/>
    <p:sldId id="415" r:id="rId39"/>
    <p:sldId id="497" r:id="rId40"/>
    <p:sldId id="416" r:id="rId41"/>
    <p:sldId id="500" r:id="rId42"/>
    <p:sldId id="423" r:id="rId43"/>
    <p:sldId id="426" r:id="rId44"/>
    <p:sldId id="425" r:id="rId45"/>
    <p:sldId id="424" r:id="rId46"/>
    <p:sldId id="390" r:id="rId47"/>
    <p:sldId id="400" r:id="rId48"/>
    <p:sldId id="430" r:id="rId49"/>
    <p:sldId id="435" r:id="rId50"/>
    <p:sldId id="432" r:id="rId51"/>
    <p:sldId id="436" r:id="rId52"/>
    <p:sldId id="439" r:id="rId53"/>
    <p:sldId id="440" r:id="rId54"/>
    <p:sldId id="392" r:id="rId55"/>
    <p:sldId id="405" r:id="rId56"/>
    <p:sldId id="443" r:id="rId57"/>
    <p:sldId id="444" r:id="rId58"/>
    <p:sldId id="446" r:id="rId59"/>
    <p:sldId id="501" r:id="rId60"/>
    <p:sldId id="394" r:id="rId61"/>
    <p:sldId id="403" r:id="rId62"/>
    <p:sldId id="455" r:id="rId63"/>
    <p:sldId id="519" r:id="rId64"/>
    <p:sldId id="499" r:id="rId65"/>
    <p:sldId id="456" r:id="rId66"/>
    <p:sldId id="457" r:id="rId67"/>
    <p:sldId id="458" r:id="rId68"/>
    <p:sldId id="460" r:id="rId69"/>
    <p:sldId id="461" r:id="rId70"/>
    <p:sldId id="465" r:id="rId71"/>
    <p:sldId id="421" r:id="rId72"/>
    <p:sldId id="504" r:id="rId73"/>
    <p:sldId id="396" r:id="rId74"/>
    <p:sldId id="404" r:id="rId75"/>
    <p:sldId id="474" r:id="rId76"/>
    <p:sldId id="475" r:id="rId77"/>
    <p:sldId id="478" r:id="rId78"/>
    <p:sldId id="479" r:id="rId79"/>
    <p:sldId id="485" r:id="rId80"/>
    <p:sldId id="503" r:id="rId81"/>
    <p:sldId id="398" r:id="rId82"/>
    <p:sldId id="401" r:id="rId83"/>
    <p:sldId id="491" r:id="rId84"/>
    <p:sldId id="492" r:id="rId85"/>
    <p:sldId id="493" r:id="rId86"/>
    <p:sldId id="494" r:id="rId87"/>
    <p:sldId id="422" r:id="rId88"/>
    <p:sldId id="371" r:id="rId89"/>
    <p:sldId id="522" r:id="rId90"/>
    <p:sldId id="505" r:id="rId91"/>
    <p:sldId id="409" r:id="rId92"/>
    <p:sldId id="271" r:id="rId9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Ivaldi" initials="MI" lastIdx="1" clrIdx="0">
    <p:extLst>
      <p:ext uri="{19B8F6BF-5375-455C-9EA6-DF929625EA0E}">
        <p15:presenceInfo xmlns:p15="http://schemas.microsoft.com/office/powerpoint/2012/main" userId="3ae6d47d26f8ed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6"/>
    <p:restoredTop sz="80989"/>
  </p:normalViewPr>
  <p:slideViewPr>
    <p:cSldViewPr snapToGrid="0" snapToObjects="1">
      <p:cViewPr varScale="1">
        <p:scale>
          <a:sx n="89" d="100"/>
          <a:sy n="89" d="100"/>
        </p:scale>
        <p:origin x="106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40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8E007C-33EC-5F48-8AD3-465B36B90E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58ED0-53A7-C846-B491-1D2AA9EAB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0E78-A55A-F248-B8A7-252F54E2B104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F3A14-2265-3C47-BEFE-7205349D45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2CB9D-7957-C046-B853-6F1EF8188D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7A146-72A4-1142-BC83-C52B278F5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73ACD-A3E3-C54B-9F3B-24B36F3D4C2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D2854-2EC1-6B42-8D87-0BD803C13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3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6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43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89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81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82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90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19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74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00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4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33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6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21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8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85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03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9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5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97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4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4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33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59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15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7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88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67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84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68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62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62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618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9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614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85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31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470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785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81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3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237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31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69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98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063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43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044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475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803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187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2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853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365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2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19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507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676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109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126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63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849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61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361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690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225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457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973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129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084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004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133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0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041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26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89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743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873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633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338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892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695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071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96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491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737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158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20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2C22-0574-8847-95B5-207187FF7F18}" type="datetime1">
              <a:rPr lang="it-IT" smtClean="0"/>
              <a:t>09/11/20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7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5121-84E6-CF41-BCD8-1F38FE2FAF18}" type="datetime1">
              <a:rPr lang="it-IT" smtClean="0"/>
              <a:t>09/11/20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6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0FF50-3880-9E4D-9E7E-4A9E8BEF260C}" type="datetime1">
              <a:rPr lang="it-IT" smtClean="0"/>
              <a:t>09/11/20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26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8357-AD28-E944-BF15-8460C3D1052E}" type="datetime1">
              <a:rPr lang="it-IT" smtClean="0"/>
              <a:t>09/11/20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222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E165-6B9A-0547-A5A4-AF2C652DA29B}" type="datetime1">
              <a:rPr lang="it-IT" smtClean="0"/>
              <a:t>09/11/20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17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178F-1CBD-B649-A01C-0EC3BEA8B491}" type="datetime1">
              <a:rPr lang="it-IT" smtClean="0"/>
              <a:t>09/11/20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94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3D6D-DC48-DE4B-A779-BC76EFF9E755}" type="datetime1">
              <a:rPr lang="it-IT" smtClean="0"/>
              <a:t>09/11/20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95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8C6E-CBC9-C74B-A061-DB520FE14E86}" type="datetime1">
              <a:rPr lang="it-IT" smtClean="0"/>
              <a:t>09/11/20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29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B7E-F947-1D48-A7EE-57BDC5D0CCF7}" type="datetime1">
              <a:rPr lang="it-IT" smtClean="0"/>
              <a:t>09/11/20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69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5CC6-4C1A-B645-8CAC-0890605F2086}" type="datetime1">
              <a:rPr lang="it-IT" smtClean="0"/>
              <a:t>09/11/20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32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23CA-BE8D-784D-BBB5-563D4E9B21A9}" type="datetime1">
              <a:rPr lang="it-IT" smtClean="0"/>
              <a:t>09/11/20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943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503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DE4F-8BE6-894A-9DC2-EC4A50F28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Gill Sans MT" panose="020B0502020104020203" pitchFamily="34" charset="77"/>
                <a:cs typeface="Futura Medium" panose="020B0602020204020303" pitchFamily="34" charset="-79"/>
              </a:rPr>
              <a:t>The INFIL</a:t>
            </a:r>
            <a:r>
              <a:rPr lang="en-US" sz="6600" dirty="0">
                <a:solidFill>
                  <a:srgbClr val="C00000"/>
                </a:solidFill>
                <a:latin typeface="Gill Sans MT" panose="020B0502020104020203" pitchFamily="34" charset="77"/>
                <a:cs typeface="Futura Medium" panose="020B0602020204020303" pitchFamily="34" charset="-79"/>
              </a:rPr>
              <a:t>TRATE</a:t>
            </a:r>
            <a:r>
              <a:rPr lang="en-US" sz="6600" dirty="0">
                <a:latin typeface="Gill Sans MT" panose="020B0502020104020203" pitchFamily="34" charset="77"/>
                <a:cs typeface="Futura Medium" panose="020B0602020204020303" pitchFamily="34" charset="-79"/>
              </a:rPr>
              <a:t> effect</a:t>
            </a:r>
            <a:br>
              <a:rPr lang="en-US" sz="6600" dirty="0">
                <a:latin typeface="Gill Sans MT" panose="020B0502020104020203" pitchFamily="34" charset="77"/>
                <a:cs typeface="Futura Medium" panose="020B0602020204020303" pitchFamily="34" charset="-79"/>
              </a:rPr>
            </a:br>
            <a:endParaRPr lang="en-US" sz="6600" dirty="0">
              <a:latin typeface="Gill Sans MT" panose="020B0502020104020203" pitchFamily="34" charset="77"/>
              <a:cs typeface="Futura Medium" panose="020B0602020204020303" pitchFamily="34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59825-FC10-354E-919C-12AF9FD20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900" dirty="0">
                <a:latin typeface="Gill Sans MT" panose="020B0502020104020203" pitchFamily="34" charset="77"/>
              </a:rPr>
              <a:t>6 bugs in 6 months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sz="2600" dirty="0">
                <a:latin typeface="Gill Sans MT" panose="020B0502020104020203" pitchFamily="34" charset="77"/>
              </a:rPr>
              <a:t>Marco </a:t>
            </a:r>
            <a:r>
              <a:rPr lang="en-US" sz="2600" dirty="0" err="1">
                <a:latin typeface="Gill Sans MT" panose="020B0502020104020203" pitchFamily="34" charset="77"/>
              </a:rPr>
              <a:t>Ivaldi</a:t>
            </a:r>
            <a:r>
              <a:rPr lang="en-US" sz="2600" dirty="0">
                <a:latin typeface="Gill Sans MT" panose="020B0502020104020203" pitchFamily="34" charset="77"/>
              </a:rPr>
              <a:t> &lt;raptor@0xdeadbeef.info&gt;</a:t>
            </a:r>
          </a:p>
          <a:p>
            <a:r>
              <a:rPr lang="en-US" sz="2600" dirty="0">
                <a:latin typeface="Gill Sans MT" panose="020B0502020104020203" pitchFamily="34" charset="77"/>
              </a:rPr>
              <a:t>#INFILTRATE20, Online</a:t>
            </a:r>
          </a:p>
        </p:txBody>
      </p:sp>
    </p:spTree>
    <p:extLst>
      <p:ext uri="{BB962C8B-B14F-4D97-AF65-F5344CB8AC3E}">
        <p14:creationId xmlns:p14="http://schemas.microsoft.com/office/powerpoint/2010/main" val="2417419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1C56E-3FB0-0349-86EE-552DB1F8DCBE}"/>
              </a:ext>
            </a:extLst>
          </p:cNvPr>
          <p:cNvSpPr txBox="1"/>
          <p:nvPr/>
        </p:nvSpPr>
        <p:spPr>
          <a:xfrm>
            <a:off x="696000" y="1908166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“How can you become 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a vulnerability researcher?”</a:t>
            </a:r>
          </a:p>
        </p:txBody>
      </p:sp>
    </p:spTree>
    <p:extLst>
      <p:ext uri="{BB962C8B-B14F-4D97-AF65-F5344CB8AC3E}">
        <p14:creationId xmlns:p14="http://schemas.microsoft.com/office/powerpoint/2010/main" val="38663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6AA35A-8527-2745-9D9C-23786FF9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217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07EA8-E28D-FF42-BB0F-A80A32689A10}"/>
              </a:ext>
            </a:extLst>
          </p:cNvPr>
          <p:cNvSpPr txBox="1"/>
          <p:nvPr/>
        </p:nvSpPr>
        <p:spPr>
          <a:xfrm>
            <a:off x="0" y="1556095"/>
            <a:ext cx="5459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exploit writer</a:t>
            </a:r>
            <a:endParaRPr lang="en-US" sz="32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D5A89-4239-4B4A-BB7F-562813F44F74}"/>
              </a:ext>
            </a:extLst>
          </p:cNvPr>
          <p:cNvSpPr txBox="1"/>
          <p:nvPr/>
        </p:nvSpPr>
        <p:spPr>
          <a:xfrm>
            <a:off x="6858475" y="-89412"/>
            <a:ext cx="5321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code auditor</a:t>
            </a:r>
            <a:endParaRPr lang="en-US" sz="32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1434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6AA35A-8527-2745-9D9C-23786FF9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833" y="7129"/>
            <a:ext cx="12192000" cy="6843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A0DEBE-12A5-BB4D-B3B7-F364D41221DB}"/>
              </a:ext>
            </a:extLst>
          </p:cNvPr>
          <p:cNvSpPr txBox="1"/>
          <p:nvPr/>
        </p:nvSpPr>
        <p:spPr>
          <a:xfrm>
            <a:off x="12290612" y="4450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07692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6FCDA-5EC5-9948-A81C-476AF9AA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0319" y="808428"/>
            <a:ext cx="3898678" cy="502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DD13A7-C2E5-184D-BFB9-CCBFCE34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05394" y="801050"/>
            <a:ext cx="3351536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3611B-0C00-7945-A9A9-B421202E5406}"/>
              </a:ext>
            </a:extLst>
          </p:cNvPr>
          <p:cNvSpPr txBox="1"/>
          <p:nvPr/>
        </p:nvSpPr>
        <p:spPr>
          <a:xfrm>
            <a:off x="8854790" y="59934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467B2-B96E-BE43-8343-F9F672958353}"/>
              </a:ext>
            </a:extLst>
          </p:cNvPr>
          <p:cNvSpPr txBox="1"/>
          <p:nvPr/>
        </p:nvSpPr>
        <p:spPr>
          <a:xfrm>
            <a:off x="2913286" y="5993450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0283E-DF84-B64C-AF4B-E5E0211B4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81" y="1803400"/>
            <a:ext cx="3492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60896-4CE5-F44D-BD7E-36C59BA8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2781" y="804025"/>
            <a:ext cx="4133754" cy="5034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B3626-568E-EE4E-80A4-7040B96240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14762" y="804606"/>
            <a:ext cx="4132800" cy="5032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3693C-B1B9-B649-8435-1F2ED4A1976B}"/>
              </a:ext>
            </a:extLst>
          </p:cNvPr>
          <p:cNvSpPr txBox="1"/>
          <p:nvPr/>
        </p:nvSpPr>
        <p:spPr>
          <a:xfrm>
            <a:off x="8854790" y="59934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1F566-F1DB-BD41-B36E-B195BBC05B57}"/>
              </a:ext>
            </a:extLst>
          </p:cNvPr>
          <p:cNvSpPr txBox="1"/>
          <p:nvPr/>
        </p:nvSpPr>
        <p:spPr>
          <a:xfrm>
            <a:off x="2913286" y="5993450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1994</a:t>
            </a:r>
          </a:p>
        </p:txBody>
      </p:sp>
    </p:spTree>
    <p:extLst>
      <p:ext uri="{BB962C8B-B14F-4D97-AF65-F5344CB8AC3E}">
        <p14:creationId xmlns:p14="http://schemas.microsoft.com/office/powerpoint/2010/main" val="1901009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600C39C-A368-7446-8412-5D7E284E815A}"/>
              </a:ext>
            </a:extLst>
          </p:cNvPr>
          <p:cNvSpPr txBox="1"/>
          <p:nvPr/>
        </p:nvSpPr>
        <p:spPr>
          <a:xfrm>
            <a:off x="2498282" y="2951718"/>
            <a:ext cx="141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Silvio Cesare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540B0A-9B12-4444-8D69-9B38FA954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78" y="0"/>
            <a:ext cx="4438356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B129D9-EEB5-E946-90B2-457F80C1B197}"/>
              </a:ext>
            </a:extLst>
          </p:cNvPr>
          <p:cNvSpPr txBox="1"/>
          <p:nvPr/>
        </p:nvSpPr>
        <p:spPr>
          <a:xfrm>
            <a:off x="8307616" y="2951718"/>
            <a:ext cx="144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LiveOverflow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83FC7-897B-C941-BCCB-1785E502E259}"/>
              </a:ext>
            </a:extLst>
          </p:cNvPr>
          <p:cNvSpPr txBox="1"/>
          <p:nvPr/>
        </p:nvSpPr>
        <p:spPr>
          <a:xfrm>
            <a:off x="2498282" y="6272768"/>
            <a:ext cx="141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Chris </a:t>
            </a:r>
            <a:r>
              <a:rPr lang="en-US" dirty="0" err="1"/>
              <a:t>Rohlf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5676D1-E697-A64E-A520-DC98A4E89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24" y="0"/>
            <a:ext cx="4438356" cy="324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9D86C0-933A-884F-86A3-ADB5672BD333}"/>
              </a:ext>
            </a:extLst>
          </p:cNvPr>
          <p:cNvSpPr txBox="1"/>
          <p:nvPr/>
        </p:nvSpPr>
        <p:spPr>
          <a:xfrm>
            <a:off x="8106226" y="6272768"/>
            <a:ext cx="184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Ned Williamson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D856D5-59CB-4440-A6E1-79A1B6934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424" y="3321050"/>
            <a:ext cx="4438356" cy="32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D921D5-EEF6-464B-9563-4E0BCBAC2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78" y="3321050"/>
            <a:ext cx="443835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1C56E-3FB0-0349-86EE-552DB1F8DCBE}"/>
              </a:ext>
            </a:extLst>
          </p:cNvPr>
          <p:cNvSpPr txBox="1"/>
          <p:nvPr/>
        </p:nvSpPr>
        <p:spPr>
          <a:xfrm>
            <a:off x="696000" y="1908166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“Get your 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hands dirty!”</a:t>
            </a:r>
          </a:p>
        </p:txBody>
      </p:sp>
    </p:spTree>
    <p:extLst>
      <p:ext uri="{BB962C8B-B14F-4D97-AF65-F5344CB8AC3E}">
        <p14:creationId xmlns:p14="http://schemas.microsoft.com/office/powerpoint/2010/main" val="255254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www.oracle.com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/us/assets/lifetime-support-hardware-301321.pdf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24AA6-BC59-D845-AC0F-07C168B88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725219"/>
            <a:ext cx="10800000" cy="34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8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zerodium.com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program.html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85380-3C75-744D-8668-0EF8C814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34136" y="237600"/>
            <a:ext cx="732372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4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1C56E-3FB0-0349-86EE-552DB1F8DCBE}"/>
              </a:ext>
            </a:extLst>
          </p:cNvPr>
          <p:cNvSpPr txBox="1"/>
          <p:nvPr/>
        </p:nvSpPr>
        <p:spPr>
          <a:xfrm>
            <a:off x="696000" y="1908166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“Your bug, 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your choice.”</a:t>
            </a:r>
          </a:p>
        </p:txBody>
      </p:sp>
    </p:spTree>
    <p:extLst>
      <p:ext uri="{BB962C8B-B14F-4D97-AF65-F5344CB8AC3E}">
        <p14:creationId xmlns:p14="http://schemas.microsoft.com/office/powerpoint/2010/main" val="161220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2BAF96-CC9E-7141-A5C3-2C9CE037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748652"/>
            <a:ext cx="10800000" cy="33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2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EA820D-45FF-CF44-BACA-28A57DF6C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25" y="-107950"/>
            <a:ext cx="9504947" cy="685800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www.oracle.com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solaris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/solaris11/downloads/solaris11-vm-templates-downloads.html</a:t>
            </a:r>
          </a:p>
        </p:txBody>
      </p:sp>
    </p:spTree>
    <p:extLst>
      <p:ext uri="{BB962C8B-B14F-4D97-AF65-F5344CB8AC3E}">
        <p14:creationId xmlns:p14="http://schemas.microsoft.com/office/powerpoint/2010/main" val="3885726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6AA35A-8527-2745-9D9C-23786FF9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A0DEBE-12A5-BB4D-B3B7-F364D41221DB}"/>
              </a:ext>
            </a:extLst>
          </p:cNvPr>
          <p:cNvSpPr txBox="1"/>
          <p:nvPr/>
        </p:nvSpPr>
        <p:spPr>
          <a:xfrm>
            <a:off x="12290612" y="4450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890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068694-C5EF-EE48-9F09-DB2B45BD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20" y="456290"/>
            <a:ext cx="873316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64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4609-6EC2-D54A-9081-FF61885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Static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B2124-FB5E-F946-BF9B-4B04BF8D0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999" y="2397225"/>
            <a:ext cx="2520000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4D385-9902-5344-B119-9243E38D7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90" y="2397225"/>
            <a:ext cx="2520000" cy="25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1ECCC-3217-2A42-8129-45561A9910BE}"/>
              </a:ext>
            </a:extLst>
          </p:cNvPr>
          <p:cNvSpPr txBox="1"/>
          <p:nvPr/>
        </p:nvSpPr>
        <p:spPr>
          <a:xfrm>
            <a:off x="1220014" y="5162097"/>
            <a:ext cx="184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IDA Pro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EB3A-1FE4-7F42-97A0-2890F7F80EE8}"/>
              </a:ext>
            </a:extLst>
          </p:cNvPr>
          <p:cNvSpPr txBox="1"/>
          <p:nvPr/>
        </p:nvSpPr>
        <p:spPr>
          <a:xfrm>
            <a:off x="5171624" y="5162097"/>
            <a:ext cx="184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Ghidra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AD618-0C51-A342-8BC9-C3D81EE19F04}"/>
              </a:ext>
            </a:extLst>
          </p:cNvPr>
          <p:cNvSpPr txBox="1"/>
          <p:nvPr/>
        </p:nvSpPr>
        <p:spPr>
          <a:xfrm>
            <a:off x="9146328" y="5162097"/>
            <a:ext cx="184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VS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B6649C-21D2-E146-8FA7-B792B6B2E7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787608" y="2399537"/>
            <a:ext cx="2566192" cy="25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29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8B470-350E-8E41-9CF7-8F4F58B3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2" y="-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81BA78-B100-104A-8BD9-EEFDB25F2DE6}"/>
              </a:ext>
            </a:extLst>
          </p:cNvPr>
          <p:cNvSpPr txBox="1"/>
          <p:nvPr/>
        </p:nvSpPr>
        <p:spPr>
          <a:xfrm>
            <a:off x="696000" y="1908166"/>
            <a:ext cx="10800000" cy="304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“Only the binary 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can tell you the truth.”</a:t>
            </a:r>
          </a:p>
          <a:p>
            <a:pPr algn="r">
              <a:lnSpc>
                <a:spcPct val="150000"/>
              </a:lnSpc>
            </a:pPr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Chris </a:t>
            </a:r>
            <a:r>
              <a:rPr lang="en-US" sz="3200" dirty="0" err="1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Rohlf</a:t>
            </a:r>
            <a:endParaRPr lang="en-US" sz="32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8184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6" y="0"/>
            <a:ext cx="1218544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1C56E-3FB0-0349-86EE-552DB1F8DCBE}"/>
              </a:ext>
            </a:extLst>
          </p:cNvPr>
          <p:cNvSpPr txBox="1"/>
          <p:nvPr/>
        </p:nvSpPr>
        <p:spPr>
          <a:xfrm>
            <a:off x="696000" y="1359503"/>
            <a:ext cx="108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“Let your brain 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process in the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background.”</a:t>
            </a:r>
          </a:p>
        </p:txBody>
      </p:sp>
    </p:spTree>
    <p:extLst>
      <p:ext uri="{BB962C8B-B14F-4D97-AF65-F5344CB8AC3E}">
        <p14:creationId xmlns:p14="http://schemas.microsoft.com/office/powerpoint/2010/main" val="582687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4609-6EC2-D54A-9081-FF61885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Dynamic 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E1297-AB26-204B-A639-5C7FF78A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567" y="1864144"/>
            <a:ext cx="6304865" cy="4320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A330A-EA45-C242-9169-6399B654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truss -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-u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a.out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–u ‘*’ …</a:t>
            </a:r>
          </a:p>
        </p:txBody>
      </p:sp>
    </p:spTree>
    <p:extLst>
      <p:ext uri="{BB962C8B-B14F-4D97-AF65-F5344CB8AC3E}">
        <p14:creationId xmlns:p14="http://schemas.microsoft.com/office/powerpoint/2010/main" val="2096871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1C56E-3FB0-0349-86EE-552DB1F8DCBE}"/>
              </a:ext>
            </a:extLst>
          </p:cNvPr>
          <p:cNvSpPr txBox="1"/>
          <p:nvPr/>
        </p:nvSpPr>
        <p:spPr>
          <a:xfrm>
            <a:off x="696000" y="1908166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“Understand, 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not fuzz.”</a:t>
            </a:r>
          </a:p>
        </p:txBody>
      </p:sp>
    </p:spTree>
    <p:extLst>
      <p:ext uri="{BB962C8B-B14F-4D97-AF65-F5344CB8AC3E}">
        <p14:creationId xmlns:p14="http://schemas.microsoft.com/office/powerpoint/2010/main" val="3398764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4609-6EC2-D54A-9081-FF61885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Reading the docs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B797C-109F-B546-B755-93FD490E4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999" y="1874261"/>
            <a:ext cx="5400000" cy="42997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53BB3-1712-D64D-A6BB-7CB719CC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knowyourmeme.com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/memes/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rtfm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75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8B470-350E-8E41-9CF7-8F4F58B3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9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81BA78-B100-104A-8BD9-EEFDB25F2DE6}"/>
              </a:ext>
            </a:extLst>
          </p:cNvPr>
          <p:cNvSpPr txBox="1"/>
          <p:nvPr/>
        </p:nvSpPr>
        <p:spPr>
          <a:xfrm>
            <a:off x="696000" y="1908166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“Read, 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but don’t believe.”</a:t>
            </a:r>
          </a:p>
        </p:txBody>
      </p:sp>
    </p:spTree>
    <p:extLst>
      <p:ext uri="{BB962C8B-B14F-4D97-AF65-F5344CB8AC3E}">
        <p14:creationId xmlns:p14="http://schemas.microsoft.com/office/powerpoint/2010/main" val="55291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465D946-FE84-624C-A214-3DC2D71C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1C56E-3FB0-0349-86EE-552DB1F8DCBE}"/>
              </a:ext>
            </a:extLst>
          </p:cNvPr>
          <p:cNvSpPr txBox="1"/>
          <p:nvPr/>
        </p:nvSpPr>
        <p:spPr>
          <a:xfrm>
            <a:off x="696000" y="1382286"/>
            <a:ext cx="10800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CVE-2001-0797</a:t>
            </a:r>
          </a:p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Solaris login</a:t>
            </a:r>
          </a:p>
          <a:p>
            <a:pPr algn="ctr"/>
            <a:endParaRPr lang="en-US" sz="44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??? - December 2001</a:t>
            </a:r>
          </a:p>
        </p:txBody>
      </p:sp>
    </p:spTree>
    <p:extLst>
      <p:ext uri="{BB962C8B-B14F-4D97-AF65-F5344CB8AC3E}">
        <p14:creationId xmlns:p14="http://schemas.microsoft.com/office/powerpoint/2010/main" val="2889356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8B470-350E-8E41-9CF7-8F4F58B3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1C56E-3FB0-0349-86EE-552DB1F8DCBE}"/>
              </a:ext>
            </a:extLst>
          </p:cNvPr>
          <p:cNvSpPr txBox="1"/>
          <p:nvPr/>
        </p:nvSpPr>
        <p:spPr>
          <a:xfrm>
            <a:off x="696000" y="1043127"/>
            <a:ext cx="10800000" cy="406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“Bugs are by far the largest </a:t>
            </a:r>
          </a:p>
          <a:p>
            <a:pPr marL="412750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and most successful class of entity.”</a:t>
            </a:r>
          </a:p>
          <a:p>
            <a:pPr algn="r">
              <a:lnSpc>
                <a:spcPct val="150000"/>
              </a:lnSpc>
            </a:pPr>
            <a:r>
              <a:rPr lang="en-US" sz="3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Encyclopedia of Animal Life</a:t>
            </a:r>
          </a:p>
        </p:txBody>
      </p:sp>
    </p:spTree>
    <p:extLst>
      <p:ext uri="{BB962C8B-B14F-4D97-AF65-F5344CB8AC3E}">
        <p14:creationId xmlns:p14="http://schemas.microsoft.com/office/powerpoint/2010/main" val="797219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465D946-FE84-624C-A214-3DC2D71C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1C56E-3FB0-0349-86EE-552DB1F8DCBE}"/>
              </a:ext>
            </a:extLst>
          </p:cNvPr>
          <p:cNvSpPr txBox="1"/>
          <p:nvPr/>
        </p:nvSpPr>
        <p:spPr>
          <a:xfrm>
            <a:off x="696000" y="1382286"/>
            <a:ext cx="10800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CVE-2019-3010</a:t>
            </a:r>
          </a:p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Solaris </a:t>
            </a:r>
            <a:r>
              <a:rPr lang="en-US" sz="8800" dirty="0" err="1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xscreensaver</a:t>
            </a:r>
            <a:endParaRPr lang="en-US" sz="88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endParaRPr lang="en-US" sz="44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July 2019 - October 2019</a:t>
            </a:r>
          </a:p>
        </p:txBody>
      </p:sp>
    </p:spTree>
    <p:extLst>
      <p:ext uri="{BB962C8B-B14F-4D97-AF65-F5344CB8AC3E}">
        <p14:creationId xmlns:p14="http://schemas.microsoft.com/office/powerpoint/2010/main" val="3333270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1C56E-3FB0-0349-86EE-552DB1F8DCBE}"/>
              </a:ext>
            </a:extLst>
          </p:cNvPr>
          <p:cNvSpPr txBox="1"/>
          <p:nvPr/>
        </p:nvSpPr>
        <p:spPr>
          <a:xfrm>
            <a:off x="696000" y="1908166"/>
            <a:ext cx="10800000" cy="304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“I’d rather be lucky 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than good any day.”</a:t>
            </a:r>
          </a:p>
          <a:p>
            <a:pPr algn="r">
              <a:lnSpc>
                <a:spcPct val="150000"/>
              </a:lnSpc>
            </a:pPr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J.R. “Bob” Dobbs</a:t>
            </a:r>
          </a:p>
        </p:txBody>
      </p:sp>
    </p:spTree>
    <p:extLst>
      <p:ext uri="{BB962C8B-B14F-4D97-AF65-F5344CB8AC3E}">
        <p14:creationId xmlns:p14="http://schemas.microsoft.com/office/powerpoint/2010/main" val="3276032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/0xdea/status/1147831526215823360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4F0F4-A154-F343-8655-36DE436E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17" y="729000"/>
            <a:ext cx="613636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00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F6E81-4F8F-2E4B-A1F2-BAB9558F0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59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1165EF-A42B-AD42-AA6B-66404E744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88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6AA35A-8527-2745-9D9C-23786FF9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A0DEBE-12A5-BB4D-B3B7-F364D41221DB}"/>
              </a:ext>
            </a:extLst>
          </p:cNvPr>
          <p:cNvSpPr txBox="1"/>
          <p:nvPr/>
        </p:nvSpPr>
        <p:spPr>
          <a:xfrm>
            <a:off x="12290612" y="4450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46776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375B4F-BA18-C84C-8B05-6EAA5BEED4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13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/0xdea/exploits/blob/master/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solaris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/raptor_libnspr2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5E9B1-D3AE-3D43-8CE6-4A53BB900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3786" y="729000"/>
            <a:ext cx="896442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70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/0xdea/exploits/blob/master/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solaris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raptor_xscreensaver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CA5F6-1F7B-1F4A-B89F-DC384C5A88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000" y="1114736"/>
            <a:ext cx="10440000" cy="46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4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2BAF96-CC9E-7141-A5C3-2C9CE037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748652"/>
            <a:ext cx="10800000" cy="33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55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/0xdea/exploits/blob/master/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solaris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raptor_xscreensaver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C522E-04C8-954A-9FEF-2BB809D82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000" y="1244781"/>
            <a:ext cx="10440000" cy="436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52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10BC79-C9E6-8D49-A80C-603541C77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43" y="369000"/>
            <a:ext cx="1088531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64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xscreensaver-5.43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E6B61-AEE4-294E-8045-00B7660A7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1790" y="237600"/>
            <a:ext cx="8588417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45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xscreensaver-5.43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E6B61-AEE4-294E-8045-00B7660A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872122"/>
            <a:ext cx="10080000" cy="51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0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/oracle/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solaris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-userland/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E6B61-AEE4-294E-8045-00B7660A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959066"/>
            <a:ext cx="10080000" cy="49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43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/oracle/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solaris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-userland/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E6B61-AEE4-294E-8045-00B7660A7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7497" y="237600"/>
            <a:ext cx="965700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0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63299C-340F-A845-BB83-32918E3BBD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8054E3-C404-6F48-9E61-FBB91A5B551B}"/>
              </a:ext>
            </a:extLst>
          </p:cNvPr>
          <p:cNvSpPr txBox="1"/>
          <p:nvPr/>
        </p:nvSpPr>
        <p:spPr>
          <a:xfrm>
            <a:off x="696000" y="1413063"/>
            <a:ext cx="1080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CVE-2020-2771</a:t>
            </a:r>
          </a:p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Solaris </a:t>
            </a:r>
            <a:r>
              <a:rPr lang="en-US" sz="8800" dirty="0" err="1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whodo</a:t>
            </a:r>
            <a:endParaRPr lang="en-US" sz="88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endParaRPr lang="en-US" sz="44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August 2019 - April 2020</a:t>
            </a:r>
            <a:endParaRPr lang="en-US" sz="12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2499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709DCA-0516-8A48-B2AA-93075E18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AAE19-3616-F54F-A29E-253E3151EC7A}"/>
              </a:ext>
            </a:extLst>
          </p:cNvPr>
          <p:cNvSpPr txBox="1"/>
          <p:nvPr/>
        </p:nvSpPr>
        <p:spPr>
          <a:xfrm>
            <a:off x="696000" y="1210251"/>
            <a:ext cx="10800000" cy="443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“If I were stranded on a desert </a:t>
            </a:r>
          </a:p>
          <a:p>
            <a:pPr marL="317500"/>
            <a:r>
              <a:rPr lang="en-US" sz="60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island and could only take one data structure with me, it would be the hash table.”</a:t>
            </a:r>
          </a:p>
          <a:p>
            <a:pPr algn="r">
              <a:lnSpc>
                <a:spcPct val="150000"/>
              </a:lnSpc>
            </a:pPr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Expert C Programming</a:t>
            </a:r>
          </a:p>
        </p:txBody>
      </p:sp>
    </p:spTree>
    <p:extLst>
      <p:ext uri="{BB962C8B-B14F-4D97-AF65-F5344CB8AC3E}">
        <p14:creationId xmlns:p14="http://schemas.microsoft.com/office/powerpoint/2010/main" val="2058136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F4C20-BD53-4345-8571-817B63C5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83" y="0"/>
            <a:ext cx="9351034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1A26D-2405-D847-A3D3-76ADB2B3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illumos.org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70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illumos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illumos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-gate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E6B61-AEE4-294E-8045-00B7660A7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4579" y="237600"/>
            <a:ext cx="8342839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19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2DC4DB3-EF44-0446-961E-9983237C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/0xdea/status/1060506607765934080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D4139-BD68-B14B-BD42-4D194036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953" y="729000"/>
            <a:ext cx="757009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71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illumos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illumos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-gate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E6B61-AEE4-294E-8045-00B7660A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88" y="729000"/>
            <a:ext cx="94592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81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illumos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illumos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-gate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E6B61-AEE4-294E-8045-00B7660A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51" y="729000"/>
            <a:ext cx="989569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76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illumos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illumos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-gate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E6B61-AEE4-294E-8045-00B7660A7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999" y="444040"/>
            <a:ext cx="10080000" cy="2659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90C135-628C-C243-9FA6-D01FD71A8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999" y="3429000"/>
            <a:ext cx="10080000" cy="26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92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illumos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illumos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-gate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7F812-31AB-0547-82D2-DB1ADFEA6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1251140"/>
            <a:ext cx="10080000" cy="43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32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3BCEB-2DC9-9D4B-9C82-600130F0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34157-893D-E24B-B74A-4FEBCF4F6E98}"/>
              </a:ext>
            </a:extLst>
          </p:cNvPr>
          <p:cNvSpPr txBox="1"/>
          <p:nvPr/>
        </p:nvSpPr>
        <p:spPr>
          <a:xfrm>
            <a:off x="695999" y="1366897"/>
            <a:ext cx="10800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CVE-2020-2656</a:t>
            </a:r>
          </a:p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Solaris </a:t>
            </a:r>
            <a:r>
              <a:rPr lang="en-US" sz="8800" dirty="0" err="1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xlock</a:t>
            </a:r>
            <a:endParaRPr lang="en-US" sz="88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endParaRPr lang="en-US" sz="44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September 2019 - January 2020</a:t>
            </a:r>
          </a:p>
        </p:txBody>
      </p:sp>
    </p:spTree>
    <p:extLst>
      <p:ext uri="{BB962C8B-B14F-4D97-AF65-F5344CB8AC3E}">
        <p14:creationId xmlns:p14="http://schemas.microsoft.com/office/powerpoint/2010/main" val="2686112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3BCEB-2DC9-9D4B-9C82-600130F0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8045BC-757C-6242-9892-93920BFF6749}"/>
              </a:ext>
            </a:extLst>
          </p:cNvPr>
          <p:cNvSpPr txBox="1"/>
          <p:nvPr/>
        </p:nvSpPr>
        <p:spPr>
          <a:xfrm>
            <a:off x="695999" y="1948915"/>
            <a:ext cx="10800000" cy="296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“Have I ever mentioned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how much I love truss?”</a:t>
            </a:r>
          </a:p>
          <a:p>
            <a:pPr algn="r">
              <a:lnSpc>
                <a:spcPct val="150000"/>
              </a:lnSpc>
            </a:pPr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Marco </a:t>
            </a:r>
            <a:r>
              <a:rPr lang="en-US" sz="3200" dirty="0" err="1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Ivaldi</a:t>
            </a:r>
            <a:endParaRPr lang="en-US" sz="32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1011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7C8B1-E7BC-554E-B676-04A2BFC7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54" y="369000"/>
            <a:ext cx="8931891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83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7C8B1-E7BC-554E-B676-04A2BFC7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53" y="369000"/>
            <a:ext cx="893189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53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/oracle/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solaris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-userland/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F4521-07FB-6A48-BA74-915C9FE0E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00" y="945498"/>
            <a:ext cx="10080000" cy="49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14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78862-FC51-7C48-84C4-62BF5E788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43" y="369000"/>
            <a:ext cx="1088531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35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daveaitel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/status/1123938809245327360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5032B-BCE4-C74E-8FBA-AF1A36161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64" y="237600"/>
            <a:ext cx="522227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00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5B4974-8705-2248-9EFF-C028774157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055899-A4C2-1649-89A5-9AA93A8D3E83}"/>
              </a:ext>
            </a:extLst>
          </p:cNvPr>
          <p:cNvSpPr txBox="1"/>
          <p:nvPr/>
        </p:nvSpPr>
        <p:spPr>
          <a:xfrm>
            <a:off x="696001" y="1366897"/>
            <a:ext cx="10800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CVE-2020-2696</a:t>
            </a:r>
          </a:p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CDE </a:t>
            </a:r>
            <a:r>
              <a:rPr lang="en-US" sz="8800" dirty="0" err="1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dtsession</a:t>
            </a:r>
            <a:endParaRPr lang="en-US" sz="88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endParaRPr lang="en-US" sz="44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November 2019 - January 2020</a:t>
            </a:r>
          </a:p>
        </p:txBody>
      </p:sp>
    </p:spTree>
    <p:extLst>
      <p:ext uri="{BB962C8B-B14F-4D97-AF65-F5344CB8AC3E}">
        <p14:creationId xmlns:p14="http://schemas.microsoft.com/office/powerpoint/2010/main" val="1248311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58A863-0E0D-EE42-9B6D-9926CCA6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24CC6-81E7-364F-A345-E33893ED4EAE}"/>
              </a:ext>
            </a:extLst>
          </p:cNvPr>
          <p:cNvSpPr txBox="1"/>
          <p:nvPr/>
        </p:nvSpPr>
        <p:spPr>
          <a:xfrm>
            <a:off x="696000" y="1948915"/>
            <a:ext cx="10800000" cy="296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“Are you sure </a:t>
            </a:r>
          </a:p>
          <a:p>
            <a:pPr marL="365125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that’s not a remote?”</a:t>
            </a:r>
          </a:p>
          <a:p>
            <a:pPr algn="r">
              <a:lnSpc>
                <a:spcPct val="150000"/>
              </a:lnSpc>
            </a:pPr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Dave </a:t>
            </a:r>
            <a:r>
              <a:rPr lang="en-US" sz="3200" dirty="0" err="1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Aitel</a:t>
            </a:r>
            <a:endParaRPr lang="en-US" sz="32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015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7C8B1-E7BC-554E-B676-04A2BFC73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9743" y="369000"/>
            <a:ext cx="1001251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02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709DCA-0516-8A48-B2AA-93075E18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AAE19-3616-F54F-A29E-253E3151EC7A}"/>
              </a:ext>
            </a:extLst>
          </p:cNvPr>
          <p:cNvSpPr txBox="1"/>
          <p:nvPr/>
        </p:nvSpPr>
        <p:spPr>
          <a:xfrm>
            <a:off x="696000" y="1210251"/>
            <a:ext cx="10800000" cy="443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“Bugs are like mushrooms:</a:t>
            </a:r>
          </a:p>
          <a:p>
            <a:pPr marL="317500"/>
            <a:r>
              <a:rPr lang="en-US" sz="60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it’s hard to find the first one, but once you do, you’re usually in the middle of a whole field of them.”</a:t>
            </a:r>
          </a:p>
          <a:p>
            <a:pPr algn="r">
              <a:lnSpc>
                <a:spcPct val="150000"/>
              </a:lnSpc>
            </a:pPr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Dmitry </a:t>
            </a:r>
            <a:r>
              <a:rPr lang="en-US" sz="3200" dirty="0" err="1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Babokin</a:t>
            </a:r>
            <a:endParaRPr lang="en-US" sz="32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62227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A4086F-2862-B841-8C5B-21AAF0E6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6000" y="1181411"/>
            <a:ext cx="9360000" cy="4495178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dtsession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 References to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sprintf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5162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DC2878-A63A-0944-9F0B-9F01FABE7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999" y="594958"/>
            <a:ext cx="10800000" cy="566808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dtsession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 Decompile: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CheckMonitor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320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D9939-F372-954B-B8E9-42997FBFA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27" y="729000"/>
            <a:ext cx="8159743" cy="540000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dtsession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 Decompile: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CheckMonitor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213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4E4738-A456-1746-9EC7-E665A8CC9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999" y="592424"/>
            <a:ext cx="10800000" cy="5673152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dtsession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 Decompile: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CheckMonitor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916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7C8B1-E7BC-554E-B676-04A2BFC7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53" y="369000"/>
            <a:ext cx="893189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708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7C8B1-E7BC-554E-B676-04A2BFC7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54" y="369000"/>
            <a:ext cx="893189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Twitter DM with @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daveaitel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BFBD4-A742-5140-B9D9-6B4AC278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1714714"/>
            <a:ext cx="10080000" cy="34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495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/0xdea/exploits/blob/master/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solaris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raptor_dtsession_ipa.c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C4A99-3429-BF49-9AEF-B80CFB955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999" y="1329280"/>
            <a:ext cx="10080000" cy="41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528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hackerfantastic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/status/1147258697300631552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4F0F4-A154-F343-8655-36DE436E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136" y="729000"/>
            <a:ext cx="767772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62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3A495-EE6E-AD49-BF6A-24053F1540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02583" y="237600"/>
            <a:ext cx="4586832" cy="612000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9E05A66-E7DE-E640-979F-06166174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selfie with SPARC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3E467-6951-BE41-B44C-1B6A86B8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94" y="237600"/>
            <a:ext cx="3317205" cy="2433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288D3-C468-C546-A7D8-8061A2098B85}"/>
              </a:ext>
            </a:extLst>
          </p:cNvPr>
          <p:cNvSpPr txBox="1"/>
          <p:nvPr/>
        </p:nvSpPr>
        <p:spPr>
          <a:xfrm>
            <a:off x="2778793" y="932170"/>
            <a:ext cx="3317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Wh00h00!</a:t>
            </a:r>
          </a:p>
        </p:txBody>
      </p:sp>
    </p:spTree>
    <p:extLst>
      <p:ext uri="{BB962C8B-B14F-4D97-AF65-F5344CB8AC3E}">
        <p14:creationId xmlns:p14="http://schemas.microsoft.com/office/powerpoint/2010/main" val="187182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6AA35A-8527-2745-9D9C-23786FF9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5EE2E-B5CA-2C44-A28E-602B3F5A386F}"/>
              </a:ext>
            </a:extLst>
          </p:cNvPr>
          <p:cNvSpPr txBox="1"/>
          <p:nvPr/>
        </p:nvSpPr>
        <p:spPr>
          <a:xfrm>
            <a:off x="696000" y="1413063"/>
            <a:ext cx="1080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CVE-2020-2944</a:t>
            </a:r>
          </a:p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CDE </a:t>
            </a:r>
            <a:r>
              <a:rPr lang="en-US" sz="8800" dirty="0" err="1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sdtcm_convert</a:t>
            </a:r>
            <a:endParaRPr lang="en-US" sz="88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endParaRPr lang="en-US" sz="44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December 2019 - April 2020</a:t>
            </a:r>
            <a:endParaRPr lang="en-US" sz="12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37418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6AA35A-8527-2745-9D9C-23786FF9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07EA8-E28D-FF42-BB0F-A80A32689A10}"/>
              </a:ext>
            </a:extLst>
          </p:cNvPr>
          <p:cNvSpPr txBox="1"/>
          <p:nvPr/>
        </p:nvSpPr>
        <p:spPr>
          <a:xfrm>
            <a:off x="696000" y="1394917"/>
            <a:ext cx="10800000" cy="406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“Pay special attention to  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code that has a history of vulnerability.”</a:t>
            </a:r>
          </a:p>
          <a:p>
            <a:pPr algn="r">
              <a:lnSpc>
                <a:spcPct val="150000"/>
              </a:lnSpc>
            </a:pPr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Writing Secure Code, 2</a:t>
            </a:r>
            <a:r>
              <a:rPr lang="en-US" sz="3200" baseline="300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nd</a:t>
            </a:r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773226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20954-32A7-3F4A-88CB-D15808711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6885" y="237600"/>
            <a:ext cx="9498227" cy="612000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sdtcm_convert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 Decompile: _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SanityCheck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68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3B247A-866B-544A-917A-B8258844F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999" y="1211319"/>
            <a:ext cx="8640000" cy="4435362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sdtcm_convert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 Decompile: _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SanityCheck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2070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1BCDD-D8F5-D743-9759-9F49022F4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999" y="1180029"/>
            <a:ext cx="10080000" cy="449794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sdtcm_convert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 Decompile: main</a:t>
            </a:r>
          </a:p>
        </p:txBody>
      </p:sp>
    </p:spTree>
    <p:extLst>
      <p:ext uri="{BB962C8B-B14F-4D97-AF65-F5344CB8AC3E}">
        <p14:creationId xmlns:p14="http://schemas.microsoft.com/office/powerpoint/2010/main" val="2685667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CDA251-DF68-3445-BC4A-459FB879C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7" y="0"/>
            <a:ext cx="10724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44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raptor_sdtcm_conv.c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(currently unreleased)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C4A99-3429-BF49-9AEF-B80CFB955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00" y="1091929"/>
            <a:ext cx="10080000" cy="46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1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patchfriday.com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/64/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CB4590-2291-4244-AD7E-DE7840C3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000" y="751500"/>
            <a:ext cx="10800000" cy="5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572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45BDED-2A82-1A45-AADB-67A44CA0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43" y="369000"/>
            <a:ext cx="1088531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988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8B55E-2664-B248-903A-F94D70F4E1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0ED82-E80B-DB42-B9DC-CCADA26DC575}"/>
              </a:ext>
            </a:extLst>
          </p:cNvPr>
          <p:cNvSpPr txBox="1"/>
          <p:nvPr/>
        </p:nvSpPr>
        <p:spPr>
          <a:xfrm>
            <a:off x="696000" y="1413064"/>
            <a:ext cx="1080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CVE-2020-2851</a:t>
            </a:r>
          </a:p>
          <a:p>
            <a:pPr algn="ctr"/>
            <a:r>
              <a:rPr lang="en-US" sz="88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CDE </a:t>
            </a:r>
            <a:r>
              <a:rPr lang="en-US" sz="8800" dirty="0" err="1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libDtSvc</a:t>
            </a:r>
            <a:endParaRPr lang="en-US" sz="88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endParaRPr lang="en-US" sz="44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  <a:p>
            <a:pPr algn="ctr"/>
            <a:r>
              <a:rPr lang="en-US" sz="3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December 2019 - April 2020</a:t>
            </a:r>
            <a:endParaRPr lang="en-US" sz="1200" dirty="0">
              <a:latin typeface="+mj-lt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67360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FC1B6F-5494-1A4E-8657-7EEE15E9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0AE2D-E2B3-234F-B421-563791153B4F}"/>
              </a:ext>
            </a:extLst>
          </p:cNvPr>
          <p:cNvSpPr txBox="1"/>
          <p:nvPr/>
        </p:nvSpPr>
        <p:spPr>
          <a:xfrm>
            <a:off x="696000" y="1394917"/>
            <a:ext cx="10800000" cy="406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“All memory corruption  </a:t>
            </a:r>
          </a:p>
          <a:p>
            <a:pPr marL="365125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vulnerabilities should be treated as exploitable.”</a:t>
            </a:r>
          </a:p>
          <a:p>
            <a:pPr algn="r">
              <a:lnSpc>
                <a:spcPct val="150000"/>
              </a:lnSpc>
            </a:pPr>
            <a:r>
              <a:rPr lang="en-US" sz="3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The Art of Software Security Assessment</a:t>
            </a:r>
          </a:p>
        </p:txBody>
      </p:sp>
    </p:spTree>
    <p:extLst>
      <p:ext uri="{BB962C8B-B14F-4D97-AF65-F5344CB8AC3E}">
        <p14:creationId xmlns:p14="http://schemas.microsoft.com/office/powerpoint/2010/main" val="31193262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7B91E-4812-A648-B2BF-4A060B2E2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00" y="1359732"/>
            <a:ext cx="10080000" cy="4138536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libDtSvc.so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 Decompile: _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DtCreateDtDirs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350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7A04A-85AA-1D48-820F-8E9369B86A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1770" y="729000"/>
            <a:ext cx="9028460" cy="540000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libDtSvc.so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 Decompile: _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DtCreateDtDirs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5977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B87E8-814E-6B4E-81F8-2950BDBE4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999" y="1300120"/>
            <a:ext cx="10080000" cy="425776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libDtSvc.so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 Decompile: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getSessionPath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450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sourceforge.net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/p/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cdesktopenv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/code/ci/6b32246d06ab16fd7897dc344db69d0957f3ae08/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A685E-3267-AE45-83FE-0EA5D0B87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8688" y="729000"/>
            <a:ext cx="973462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29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/0xdea/status/1194874213015916544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4F0F4-A154-F343-8655-36DE436E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204" y="237600"/>
            <a:ext cx="5639591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00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4609-6EC2-D54A-9081-FF61885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</a:t>
            </a:r>
            <a:r>
              <a:rPr lang="en-US" sz="4800" dirty="0"/>
              <a:t>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9842-0183-164D-A02F-733010A1A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900" dirty="0"/>
              <a:t>Memory corruption bugs stubbornly refuse to die.</a:t>
            </a:r>
          </a:p>
          <a:p>
            <a:pPr marL="0" indent="0" algn="ctr">
              <a:buNone/>
            </a:pPr>
            <a:r>
              <a:rPr lang="en-US" sz="3900" dirty="0"/>
              <a:t>There are still obvious bugs in widely used software.</a:t>
            </a:r>
          </a:p>
          <a:p>
            <a:pPr marL="0" indent="0" algn="ctr">
              <a:buNone/>
            </a:pPr>
            <a:r>
              <a:rPr lang="en-US" sz="3900" dirty="0"/>
              <a:t>Modern exploit mitigation techniques can’t always help. </a:t>
            </a:r>
          </a:p>
          <a:p>
            <a:pPr marL="0" indent="0" algn="ctr">
              <a:buNone/>
            </a:pPr>
            <a:r>
              <a:rPr lang="en-US" sz="3900" dirty="0"/>
              <a:t>Sometimes, old decisions come back to bite you.</a:t>
            </a:r>
          </a:p>
          <a:p>
            <a:pPr marL="0" indent="0" algn="ctr">
              <a:buNone/>
            </a:pPr>
            <a:r>
              <a:rPr lang="en-US" sz="3900" dirty="0"/>
              <a:t>Closed source programs are not more secure.</a:t>
            </a:r>
          </a:p>
          <a:p>
            <a:pPr marL="0" indent="0" algn="ctr">
              <a:buNone/>
            </a:pPr>
            <a:r>
              <a:rPr lang="en-US" sz="3900" dirty="0">
                <a:solidFill>
                  <a:srgbClr val="C00000"/>
                </a:solidFill>
              </a:rPr>
              <a:t>You can do it yourself!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3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8B470-350E-8E41-9CF7-8F4F58B38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16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81BA78-B100-104A-8BD9-EEFDB25F2DE6}"/>
              </a:ext>
            </a:extLst>
          </p:cNvPr>
          <p:cNvSpPr txBox="1"/>
          <p:nvPr/>
        </p:nvSpPr>
        <p:spPr>
          <a:xfrm>
            <a:off x="696000" y="1908166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“Why do a CTF, </a:t>
            </a:r>
          </a:p>
          <a:p>
            <a:pPr marL="412750"/>
            <a:r>
              <a:rPr lang="en-US" sz="7200" dirty="0">
                <a:latin typeface="+mj-lt"/>
                <a:ea typeface="Baskerville" panose="02020502070401020303" pitchFamily="18" charset="0"/>
                <a:cs typeface="Futura Medium" panose="020B0602020204020303" pitchFamily="34" charset="-79"/>
              </a:rPr>
              <a:t>when you can do Solaris?”</a:t>
            </a:r>
          </a:p>
        </p:txBody>
      </p:sp>
    </p:spTree>
    <p:extLst>
      <p:ext uri="{BB962C8B-B14F-4D97-AF65-F5344CB8AC3E}">
        <p14:creationId xmlns:p14="http://schemas.microsoft.com/office/powerpoint/2010/main" val="275156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patchfriday.com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/64/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CB4590-2291-4244-AD7E-DE7840C3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000" y="751500"/>
            <a:ext cx="10800000" cy="5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537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dtprintinfo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– Decompile: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check_dir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(by Marti Guasch Jimenez)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E7D40-DB89-894A-85D4-A2DB7D1B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70" y="729000"/>
            <a:ext cx="97426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28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acidphreak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/status/1200287880574160896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E2EB4-AF42-B348-B82E-C0E64B6D7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03" y="909000"/>
            <a:ext cx="821739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33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AE69E2-E040-5B49-9EA1-8DA02306A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FEE06-3433-F245-9EEC-3C52C2A6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Question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616E8-8266-2143-BCFD-DB5BCA23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https://0xdeadbeef.info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/0xdea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/0xdea</a:t>
            </a:r>
          </a:p>
          <a:p>
            <a:pPr marL="0" indent="0">
              <a:buNone/>
            </a:pPr>
            <a:r>
              <a:rPr lang="en-US" dirty="0"/>
              <a:t>raptor@0xdeadbeef.info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A02D0-C40D-204A-9699-AEF40E85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13713" y="6357600"/>
            <a:ext cx="6364574" cy="365125"/>
          </a:xfrm>
        </p:spPr>
        <p:txBody>
          <a:bodyPr/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photos</a:t>
            </a:r>
            <a:r>
              <a:rPr lang="it-IT" dirty="0"/>
              <a:t> are from:  </a:t>
            </a: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unsplash.com</a:t>
            </a:r>
            <a:r>
              <a:rPr lang="it-IT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5683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iltrate">
      <a:dk1>
        <a:srgbClr val="000000"/>
      </a:dk1>
      <a:lt1>
        <a:srgbClr val="F8F8F2"/>
      </a:lt1>
      <a:dk2>
        <a:srgbClr val="1B1D1E"/>
      </a:dk2>
      <a:lt2>
        <a:srgbClr val="F8F8F2"/>
      </a:lt2>
      <a:accent1>
        <a:srgbClr val="FD971F"/>
      </a:accent1>
      <a:accent2>
        <a:srgbClr val="AE81FF"/>
      </a:accent2>
      <a:accent3>
        <a:srgbClr val="E6DB74"/>
      </a:accent3>
      <a:accent4>
        <a:srgbClr val="00F900"/>
      </a:accent4>
      <a:accent5>
        <a:srgbClr val="66D9EF"/>
      </a:accent5>
      <a:accent6>
        <a:srgbClr val="960050"/>
      </a:accent6>
      <a:hlink>
        <a:srgbClr val="F8F8F2"/>
      </a:hlink>
      <a:folHlink>
        <a:srgbClr val="F8F8F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8805</TotalTime>
  <Words>1054</Words>
  <Application>Microsoft Macintosh PowerPoint</Application>
  <PresentationFormat>Widescreen</PresentationFormat>
  <Paragraphs>242</Paragraphs>
  <Slides>92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Gill Sans MT</vt:lpstr>
      <vt:lpstr>Office Theme</vt:lpstr>
      <vt:lpstr>The INFILTRATE effect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analysis</vt:lpstr>
      <vt:lpstr>PowerPoint Presentation</vt:lpstr>
      <vt:lpstr>PowerPoint Presentation</vt:lpstr>
      <vt:lpstr>Dynamic analysis</vt:lpstr>
      <vt:lpstr>PowerPoint Presentation</vt:lpstr>
      <vt:lpstr>Reading the docs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</vt:lpstr>
      <vt:lpstr>PowerPoint Presentation</vt:lpstr>
      <vt:lpstr>PowerPoint Presentation</vt:lpstr>
      <vt:lpstr>PowerPoint Presentation</vt:lpstr>
      <vt:lpstr>Question Time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 Bugs in 6 Months</dc:title>
  <dc:subject/>
  <dc:creator>Marco Ivaldi</dc:creator>
  <cp:keywords/>
  <dc:description/>
  <cp:lastModifiedBy>Marco Ivaldi</cp:lastModifiedBy>
  <cp:revision>1293</cp:revision>
  <cp:lastPrinted>2019-04-17T11:51:12Z</cp:lastPrinted>
  <dcterms:created xsi:type="dcterms:W3CDTF">2019-01-19T09:22:10Z</dcterms:created>
  <dcterms:modified xsi:type="dcterms:W3CDTF">2020-11-09T17:14:20Z</dcterms:modified>
  <cp:category/>
</cp:coreProperties>
</file>